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66" r:id="rId3"/>
    <p:sldId id="267" r:id="rId4"/>
    <p:sldId id="258" r:id="rId5"/>
    <p:sldId id="265" r:id="rId6"/>
    <p:sldId id="263" r:id="rId7"/>
    <p:sldId id="264" r:id="rId8"/>
    <p:sldId id="261" r:id="rId9"/>
    <p:sldId id="262" r:id="rId10"/>
    <p:sldId id="268" r:id="rId11"/>
    <p:sldId id="257"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B073"/>
    <a:srgbClr val="FF157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41" autoAdjust="0"/>
    <p:restoredTop sz="80634" autoAdjust="0"/>
  </p:normalViewPr>
  <p:slideViewPr>
    <p:cSldViewPr>
      <p:cViewPr varScale="1">
        <p:scale>
          <a:sx n="59" d="100"/>
          <a:sy n="59" d="100"/>
        </p:scale>
        <p:origin x="-1488"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2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B82BEA7-4EE6-430D-BB51-06D3688F29C8}" type="datetimeFigureOut">
              <a:rPr lang="en-US" smtClean="0"/>
              <a:t>6/9/2010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6E06528-C0EE-48A1-A042-F261CD376CF6}"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31A099-6F04-4D52-A5AB-81FD07E53A0C}" type="datetimeFigureOut">
              <a:rPr lang="en-US" smtClean="0"/>
              <a:pPr/>
              <a:t>6/9/2010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D73350-E275-46F0-B861-CE887B18066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ED73350-E275-46F0-B861-CE887B18066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ED73350-E275-46F0-B861-CE887B180660}"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ED73350-E275-46F0-B861-CE887B180660}"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ED73350-E275-46F0-B861-CE887B180660}"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*link to Elvis video log from</a:t>
            </a:r>
            <a:r>
              <a:rPr lang="en-US" baseline="0" dirty="0" smtClean="0"/>
              <a:t> Official Elvis Website</a:t>
            </a:r>
            <a:endParaRPr lang="en-US" dirty="0"/>
          </a:p>
        </p:txBody>
      </p:sp>
      <p:sp>
        <p:nvSpPr>
          <p:cNvPr id="4" name="Slide Number Placeholder 3"/>
          <p:cNvSpPr>
            <a:spLocks noGrp="1"/>
          </p:cNvSpPr>
          <p:nvPr>
            <p:ph type="sldNum" sz="quarter" idx="10"/>
          </p:nvPr>
        </p:nvSpPr>
        <p:spPr/>
        <p:txBody>
          <a:bodyPr/>
          <a:lstStyle/>
          <a:p>
            <a:fld id="{6ED73350-E275-46F0-B861-CE887B18066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gospel</a:t>
            </a:r>
            <a:r>
              <a:rPr lang="en-US" baseline="0" dirty="0" smtClean="0"/>
              <a:t> church was his inspiration for his earliest music</a:t>
            </a:r>
            <a:endParaRPr lang="en-US" dirty="0" smtClean="0"/>
          </a:p>
          <a:p>
            <a:r>
              <a:rPr lang="en-US" dirty="0" smtClean="0"/>
              <a:t>Elvis was a mamma’s boy but looked at as a rebel because of his clothes and the way he danced</a:t>
            </a:r>
          </a:p>
          <a:p>
            <a:r>
              <a:rPr lang="en-US" dirty="0" smtClean="0"/>
              <a:t>That debut album</a:t>
            </a:r>
            <a:r>
              <a:rPr lang="en-US" baseline="0" dirty="0" smtClean="0"/>
              <a:t> became an instant hit…after that his popularity just kept growing</a:t>
            </a:r>
          </a:p>
          <a:p>
            <a:r>
              <a:rPr lang="en-US" baseline="0" dirty="0" smtClean="0"/>
              <a:t>*link to Elvis and Lisa Marie “In The Ghetto”</a:t>
            </a:r>
            <a:endParaRPr lang="en-US" dirty="0"/>
          </a:p>
        </p:txBody>
      </p:sp>
      <p:sp>
        <p:nvSpPr>
          <p:cNvPr id="4" name="Slide Number Placeholder 3"/>
          <p:cNvSpPr>
            <a:spLocks noGrp="1"/>
          </p:cNvSpPr>
          <p:nvPr>
            <p:ph type="sldNum" sz="quarter" idx="10"/>
          </p:nvPr>
        </p:nvSpPr>
        <p:spPr/>
        <p:txBody>
          <a:bodyPr/>
          <a:lstStyle/>
          <a:p>
            <a:fld id="{6ED73350-E275-46F0-B861-CE887B18066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Elvis drew from</a:t>
            </a:r>
            <a:r>
              <a:rPr lang="en-US" baseline="0" dirty="0" smtClean="0"/>
              <a:t> his sexual background to create a sexually rhythmic style of music that was known as Rock and Roll.</a:t>
            </a:r>
          </a:p>
          <a:p>
            <a:r>
              <a:rPr lang="en-US" baseline="0" dirty="0" smtClean="0"/>
              <a:t>“Critics attacked his provocative stage performances; which were famous for his sexually suggestive pelvis thrusts” (Cramer).</a:t>
            </a:r>
          </a:p>
          <a:p>
            <a:r>
              <a:rPr lang="en-US" baseline="0" dirty="0" smtClean="0"/>
              <a:t>Elvis made people conscience of the seduction of rock ballads and aroused primitive urges amongst his fans.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ED73350-E275-46F0-B861-CE887B18066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“Critics attacked the racial background</a:t>
            </a:r>
            <a:r>
              <a:rPr lang="en-US" baseline="0" dirty="0" smtClean="0"/>
              <a:t> of his music” (Cramer)</a:t>
            </a:r>
            <a:endParaRPr lang="en-US" dirty="0"/>
          </a:p>
        </p:txBody>
      </p:sp>
      <p:sp>
        <p:nvSpPr>
          <p:cNvPr id="4" name="Slide Number Placeholder 3"/>
          <p:cNvSpPr>
            <a:spLocks noGrp="1"/>
          </p:cNvSpPr>
          <p:nvPr>
            <p:ph type="sldNum" sz="quarter" idx="10"/>
          </p:nvPr>
        </p:nvSpPr>
        <p:spPr/>
        <p:txBody>
          <a:bodyPr/>
          <a:lstStyle/>
          <a:p>
            <a:fld id="{6ED73350-E275-46F0-B861-CE887B18066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ED73350-E275-46F0-B861-CE887B180660}"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t>
            </a:r>
            <a:r>
              <a:rPr lang="en-US" sz="1200" b="1" kern="1200" dirty="0" smtClean="0">
                <a:solidFill>
                  <a:schemeClr val="tx1"/>
                </a:solidFill>
                <a:latin typeface="+mn-lt"/>
                <a:ea typeface="+mn-ea"/>
                <a:cs typeface="+mn-cs"/>
              </a:rPr>
              <a:t>Q: Elvis, we've heard newspaper accounts of some scuffles you've been in where the other fellow seemed to get the end of your fist, what about these newspaper reports, are they accurate?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EP: Uh, yes sir, I would imagine. </a:t>
            </a:r>
          </a:p>
          <a:p>
            <a:r>
              <a:rPr lang="en-US" sz="1200" b="1" kern="1200" dirty="0" smtClean="0">
                <a:solidFill>
                  <a:schemeClr val="tx1"/>
                </a:solidFill>
                <a:latin typeface="+mn-lt"/>
                <a:ea typeface="+mn-ea"/>
                <a:cs typeface="+mn-cs"/>
              </a:rPr>
              <a:t>Q: What happened? Did you lose your temper?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EP: Well, it's just a case of get them or be got. You know? </a:t>
            </a:r>
          </a:p>
          <a:p>
            <a:r>
              <a:rPr lang="en-US" sz="1200" b="1" kern="1200" dirty="0" smtClean="0">
                <a:solidFill>
                  <a:schemeClr val="tx1"/>
                </a:solidFill>
                <a:latin typeface="+mn-lt"/>
                <a:ea typeface="+mn-ea"/>
                <a:cs typeface="+mn-cs"/>
              </a:rPr>
              <a:t>Q: What started the incidents most of the time?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EP: Somebody hitting me or trying to hit me. I mean, I can take all the, you know, I can take ridicule and slander, and I've been called names you know right to my face and everything - that I can take. But I've had a few guys who try to take a swing at me and naturally you can't just stand there, you've got to do something” (Simpson).</a:t>
            </a:r>
          </a:p>
          <a:p>
            <a:r>
              <a:rPr lang="en-US" sz="1200" kern="1200" dirty="0" smtClean="0">
                <a:solidFill>
                  <a:schemeClr val="tx1"/>
                </a:solidFill>
                <a:latin typeface="+mn-lt"/>
                <a:ea typeface="+mn-ea"/>
                <a:cs typeface="+mn-cs"/>
              </a:rPr>
              <a:t>Lyrics to </a:t>
            </a:r>
            <a:r>
              <a:rPr lang="en-US" sz="1200" i="1" kern="1200" dirty="0" smtClean="0">
                <a:solidFill>
                  <a:schemeClr val="tx1"/>
                </a:solidFill>
                <a:latin typeface="+mn-lt"/>
                <a:ea typeface="+mn-ea"/>
                <a:cs typeface="+mn-cs"/>
              </a:rPr>
              <a:t>Jailhouse Rock</a:t>
            </a:r>
            <a:r>
              <a:rPr lang="en-US" sz="1200" kern="1200" dirty="0" smtClean="0">
                <a:solidFill>
                  <a:schemeClr val="tx1"/>
                </a:solidFill>
                <a:latin typeface="+mn-lt"/>
                <a:ea typeface="+mn-ea"/>
                <a:cs typeface="+mn-cs"/>
              </a:rPr>
              <a:t>:</a:t>
            </a:r>
            <a:endParaRPr lang="en-US" sz="1100" kern="1200" dirty="0" smtClean="0">
              <a:solidFill>
                <a:schemeClr val="tx1"/>
              </a:solidFill>
              <a:latin typeface="+mn-lt"/>
              <a:ea typeface="+mn-ea"/>
              <a:cs typeface="+mn-cs"/>
            </a:endParaRPr>
          </a:p>
          <a:p>
            <a:pPr lvl="3"/>
            <a:r>
              <a:rPr lang="en-US" sz="1200" kern="1200" dirty="0" smtClean="0">
                <a:solidFill>
                  <a:schemeClr val="tx1"/>
                </a:solidFill>
                <a:latin typeface="+mn-lt"/>
                <a:ea typeface="+mn-ea"/>
                <a:cs typeface="+mn-cs"/>
              </a:rPr>
              <a:t>“The warden threw a party in the county jail.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prison band was there and they began to wail.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band was </a:t>
            </a:r>
            <a:r>
              <a:rPr lang="en-US" sz="1200" kern="1200" dirty="0" err="1" smtClean="0">
                <a:solidFill>
                  <a:schemeClr val="tx1"/>
                </a:solidFill>
                <a:latin typeface="+mn-lt"/>
                <a:ea typeface="+mn-ea"/>
                <a:cs typeface="+mn-cs"/>
              </a:rPr>
              <a:t>jumpin</a:t>
            </a:r>
            <a:r>
              <a:rPr lang="en-US" sz="1200" kern="1200" dirty="0" smtClean="0">
                <a:solidFill>
                  <a:schemeClr val="tx1"/>
                </a:solidFill>
                <a:latin typeface="+mn-lt"/>
                <a:ea typeface="+mn-ea"/>
                <a:cs typeface="+mn-cs"/>
              </a:rPr>
              <a:t>' and the joint began to swing.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You should've heard those knocked out jailbirds sing.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Let's rock, everybody, let's rock.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Everybody in the whole cell block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was dancin' to the Jailhouse Rock.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Spider Murphy played the tenor saxophone,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Little Joe was </a:t>
            </a:r>
            <a:r>
              <a:rPr lang="en-US" sz="1200" kern="1200" dirty="0" err="1" smtClean="0">
                <a:solidFill>
                  <a:schemeClr val="tx1"/>
                </a:solidFill>
                <a:latin typeface="+mn-lt"/>
                <a:ea typeface="+mn-ea"/>
                <a:cs typeface="+mn-cs"/>
              </a:rPr>
              <a:t>blowin</a:t>
            </a:r>
            <a:r>
              <a:rPr lang="en-US" sz="1200" kern="1200" dirty="0" smtClean="0">
                <a:solidFill>
                  <a:schemeClr val="tx1"/>
                </a:solidFill>
                <a:latin typeface="+mn-lt"/>
                <a:ea typeface="+mn-ea"/>
                <a:cs typeface="+mn-cs"/>
              </a:rPr>
              <a:t>' on the slide trombone.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drummer boy from Illinois went crash, boom, bang,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whole rhythm section was the Purple Gang.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Let's rock, everybody, let's rock.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Everybody in the whole cell block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was dancin' to the Jailhouse Rock.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Number forty-seven said to number three: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"You're the cutest jailbird I ever did see.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 sure would be delighted with your company,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come on and do the Jailhouse Rock with me."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Let's rock, everybody, let's rock.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Everybody in the whole cell block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was dancin' to the Jailhouse Rock.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sad sack was a </a:t>
            </a:r>
            <a:r>
              <a:rPr lang="en-US" sz="1200" kern="1200" dirty="0" err="1" smtClean="0">
                <a:solidFill>
                  <a:schemeClr val="tx1"/>
                </a:solidFill>
                <a:latin typeface="+mn-lt"/>
                <a:ea typeface="+mn-ea"/>
                <a:cs typeface="+mn-cs"/>
              </a:rPr>
              <a:t>sittin</a:t>
            </a:r>
            <a:r>
              <a:rPr lang="en-US" sz="1200" kern="1200" dirty="0" smtClean="0">
                <a:solidFill>
                  <a:schemeClr val="tx1"/>
                </a:solidFill>
                <a:latin typeface="+mn-lt"/>
                <a:ea typeface="+mn-ea"/>
                <a:cs typeface="+mn-cs"/>
              </a:rPr>
              <a:t>' on a block of stone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way over in the corner </a:t>
            </a:r>
            <a:r>
              <a:rPr lang="en-US" sz="1200" kern="1200" dirty="0" err="1" smtClean="0">
                <a:solidFill>
                  <a:schemeClr val="tx1"/>
                </a:solidFill>
                <a:latin typeface="+mn-lt"/>
                <a:ea typeface="+mn-ea"/>
                <a:cs typeface="+mn-cs"/>
              </a:rPr>
              <a:t>weepin</a:t>
            </a:r>
            <a:r>
              <a:rPr lang="en-US" sz="1200" kern="1200" dirty="0" smtClean="0">
                <a:solidFill>
                  <a:schemeClr val="tx1"/>
                </a:solidFill>
                <a:latin typeface="+mn-lt"/>
                <a:ea typeface="+mn-ea"/>
                <a:cs typeface="+mn-cs"/>
              </a:rPr>
              <a:t>' all alone.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warden said, "Hey, buddy, don't you be no square.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If you can't find a partner use a wooden chair."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Let's rock, everybody, let's rock.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Everybody in the whole cell block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was dancin' to the Jailhouse Rock.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Shifty Henry said to Bugs, "For Heaven's sake,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no one's lookin', now's our chance to make a break."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Bugsy turned to Shifty and he said, "Nix </a:t>
            </a:r>
            <a:r>
              <a:rPr lang="en-US" sz="1200" kern="1200" dirty="0" err="1" smtClean="0">
                <a:solidFill>
                  <a:schemeClr val="tx1"/>
                </a:solidFill>
                <a:latin typeface="+mn-lt"/>
                <a:ea typeface="+mn-ea"/>
                <a:cs typeface="+mn-cs"/>
              </a:rPr>
              <a:t>nix</a:t>
            </a:r>
            <a:r>
              <a:rPr lang="en-US" sz="1200" kern="1200" dirty="0" smtClean="0">
                <a:solidFill>
                  <a:schemeClr val="tx1"/>
                </a:solidFill>
                <a:latin typeface="+mn-lt"/>
                <a:ea typeface="+mn-ea"/>
                <a:cs typeface="+mn-cs"/>
              </a:rPr>
              <a: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 wanna stick around a while and get my kicks."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Let's rock, everybody, let's rock.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Everybody in the whole cell block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was dancin' to the Jailhouse Rock.”</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*Video of “Jailhouse Rock” music video</a:t>
            </a:r>
          </a:p>
          <a:p>
            <a:endParaRPr lang="en-US" dirty="0"/>
          </a:p>
        </p:txBody>
      </p:sp>
      <p:sp>
        <p:nvSpPr>
          <p:cNvPr id="4" name="Slide Number Placeholder 3"/>
          <p:cNvSpPr>
            <a:spLocks noGrp="1"/>
          </p:cNvSpPr>
          <p:nvPr>
            <p:ph type="sldNum" sz="quarter" idx="10"/>
          </p:nvPr>
        </p:nvSpPr>
        <p:spPr/>
        <p:txBody>
          <a:bodyPr/>
          <a:lstStyle/>
          <a:p>
            <a:fld id="{6ED73350-E275-46F0-B861-CE887B18066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“dressed in black”</a:t>
            </a:r>
            <a:r>
              <a:rPr lang="en-US" baseline="0" dirty="0" smtClean="0"/>
              <a:t> – like someone died</a:t>
            </a:r>
          </a:p>
          <a:p>
            <a:r>
              <a:rPr lang="en-US" baseline="0" dirty="0" smtClean="0"/>
              <a:t>“if your baby leaves you…Hotel” – invites others to join in the heart-ache</a:t>
            </a:r>
          </a:p>
          <a:p>
            <a:r>
              <a:rPr lang="en-US" sz="1200" kern="1200" dirty="0" smtClean="0">
                <a:solidFill>
                  <a:schemeClr val="tx1"/>
                </a:solidFill>
                <a:latin typeface="+mn-lt"/>
                <a:ea typeface="+mn-ea"/>
                <a:cs typeface="+mn-cs"/>
              </a:rPr>
              <a:t>Lyrics to </a:t>
            </a:r>
            <a:r>
              <a:rPr lang="en-US" sz="1200" i="1" kern="1200" dirty="0" smtClean="0">
                <a:solidFill>
                  <a:schemeClr val="tx1"/>
                </a:solidFill>
                <a:latin typeface="+mn-lt"/>
                <a:ea typeface="+mn-ea"/>
                <a:cs typeface="+mn-cs"/>
              </a:rPr>
              <a:t>Heartbreak Hotel:</a:t>
            </a:r>
            <a:endParaRPr lang="en-US" sz="1100" kern="1200" dirty="0" smtClean="0">
              <a:solidFill>
                <a:schemeClr val="tx1"/>
              </a:solidFill>
              <a:latin typeface="+mn-lt"/>
              <a:ea typeface="+mn-ea"/>
              <a:cs typeface="+mn-cs"/>
            </a:endParaRPr>
          </a:p>
          <a:p>
            <a:pPr lvl="3"/>
            <a:r>
              <a:rPr lang="en-US" sz="1200" kern="1200" dirty="0" smtClean="0">
                <a:solidFill>
                  <a:schemeClr val="tx1"/>
                </a:solidFill>
                <a:latin typeface="+mn-lt"/>
                <a:ea typeface="+mn-ea"/>
                <a:cs typeface="+mn-cs"/>
              </a:rPr>
              <a:t>“Well, since my baby left me,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 found a new place to dwell.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It's down at the end of lonely street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at Heartbreak Hotel.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You make me so lonely baby,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 get so lonely,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 get so lonely I could die.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And although it's always crowded,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you still can find some room.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Where broken hearted lovers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do cry away their gloom.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You make me so lonely baby,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 get so lonely,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 get so lonely I could die.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Well, the Bell hop's tears keep </a:t>
            </a:r>
            <a:r>
              <a:rPr lang="en-US" sz="1200" kern="1200" dirty="0" err="1" smtClean="0">
                <a:solidFill>
                  <a:schemeClr val="tx1"/>
                </a:solidFill>
                <a:latin typeface="+mn-lt"/>
                <a:ea typeface="+mn-ea"/>
                <a:cs typeface="+mn-cs"/>
              </a:rPr>
              <a:t>flowin</a:t>
            </a:r>
            <a:r>
              <a:rPr lang="en-US" sz="1200" kern="1200" dirty="0" smtClean="0">
                <a:solidFill>
                  <a:schemeClr val="tx1"/>
                </a:solidFill>
                <a:latin typeface="+mn-lt"/>
                <a:ea typeface="+mn-ea"/>
                <a:cs typeface="+mn-cs"/>
              </a:rPr>
              <a: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and the desk clerk's dressed in black.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Well they been so long on lonely street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They </a:t>
            </a:r>
            <a:r>
              <a:rPr lang="en-US" sz="1200" kern="1200" dirty="0" err="1" smtClean="0">
                <a:solidFill>
                  <a:schemeClr val="tx1"/>
                </a:solidFill>
                <a:latin typeface="+mn-lt"/>
                <a:ea typeface="+mn-ea"/>
                <a:cs typeface="+mn-cs"/>
              </a:rPr>
              <a:t>ain't</a:t>
            </a:r>
            <a:r>
              <a:rPr lang="en-US" sz="1200" kern="1200" dirty="0" smtClean="0">
                <a:solidFill>
                  <a:schemeClr val="tx1"/>
                </a:solidFill>
                <a:latin typeface="+mn-lt"/>
                <a:ea typeface="+mn-ea"/>
                <a:cs typeface="+mn-cs"/>
              </a:rPr>
              <a:t> ever </a:t>
            </a:r>
            <a:r>
              <a:rPr lang="en-US" sz="1200" kern="1200" dirty="0" err="1" smtClean="0">
                <a:solidFill>
                  <a:schemeClr val="tx1"/>
                </a:solidFill>
                <a:latin typeface="+mn-lt"/>
                <a:ea typeface="+mn-ea"/>
                <a:cs typeface="+mn-cs"/>
              </a:rPr>
              <a:t>gonna</a:t>
            </a:r>
            <a:r>
              <a:rPr lang="en-US" sz="1200" kern="1200" dirty="0" smtClean="0">
                <a:solidFill>
                  <a:schemeClr val="tx1"/>
                </a:solidFill>
                <a:latin typeface="+mn-lt"/>
                <a:ea typeface="+mn-ea"/>
                <a:cs typeface="+mn-cs"/>
              </a:rPr>
              <a:t> look back.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You make me so lonely baby,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 get so lonely,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 get so lonely I could die.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Hey now, if your baby leaves you,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and you got a tale to tell.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Just take a walk down lonely street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to Heartbreak Hotel”</a:t>
            </a:r>
            <a:endParaRPr lang="en-US" sz="1100" kern="1200" dirty="0" smtClean="0">
              <a:solidFill>
                <a:schemeClr val="tx1"/>
              </a:solidFill>
              <a:latin typeface="+mn-lt"/>
              <a:ea typeface="+mn-ea"/>
              <a:cs typeface="+mn-cs"/>
            </a:endParaRPr>
          </a:p>
          <a:p>
            <a:r>
              <a:rPr lang="en-US" dirty="0" smtClean="0"/>
              <a:t>*Video of live performance by Elvis singing “Heartbreak Hotel”</a:t>
            </a:r>
            <a:endParaRPr lang="en-US" dirty="0"/>
          </a:p>
        </p:txBody>
      </p:sp>
      <p:sp>
        <p:nvSpPr>
          <p:cNvPr id="4" name="Slide Number Placeholder 3"/>
          <p:cNvSpPr>
            <a:spLocks noGrp="1"/>
          </p:cNvSpPr>
          <p:nvPr>
            <p:ph type="sldNum" sz="quarter" idx="10"/>
          </p:nvPr>
        </p:nvSpPr>
        <p:spPr/>
        <p:txBody>
          <a:bodyPr/>
          <a:lstStyle/>
          <a:p>
            <a:fld id="{6ED73350-E275-46F0-B861-CE887B18066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words express the connection between</a:t>
            </a:r>
            <a:r>
              <a:rPr lang="en-US" baseline="0" dirty="0" smtClean="0"/>
              <a:t> the two lovers and how close they are to one another</a:t>
            </a:r>
          </a:p>
          <a:p>
            <a:r>
              <a:rPr lang="en-US" baseline="0" dirty="0" smtClean="0"/>
              <a:t>Elvis did not sing many slow songs but when he did, they were very passionate and meaningful</a:t>
            </a:r>
          </a:p>
          <a:p>
            <a:r>
              <a:rPr lang="en-US" baseline="0" dirty="0" smtClean="0"/>
              <a:t>In a way his songs sensitized American youth because it made teens know that if Elvis could express such deep emotions and thoughts and even cry, then it was alright for them to do the same</a:t>
            </a:r>
          </a:p>
          <a:p>
            <a:r>
              <a:rPr lang="en-US" sz="1200" kern="1200" dirty="0" smtClean="0">
                <a:solidFill>
                  <a:schemeClr val="tx1"/>
                </a:solidFill>
                <a:latin typeface="+mn-lt"/>
                <a:ea typeface="+mn-ea"/>
                <a:cs typeface="+mn-cs"/>
              </a:rPr>
              <a:t>Lyrics to </a:t>
            </a:r>
            <a:r>
              <a:rPr lang="en-US" sz="1200" i="1" kern="1200" dirty="0" smtClean="0">
                <a:solidFill>
                  <a:schemeClr val="tx1"/>
                </a:solidFill>
                <a:latin typeface="+mn-lt"/>
                <a:ea typeface="+mn-ea"/>
                <a:cs typeface="+mn-cs"/>
              </a:rPr>
              <a:t>Love Me Tender:</a:t>
            </a:r>
            <a:endParaRPr lang="en-US" sz="11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“Love me tender,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love me sweet, </a:t>
            </a:r>
          </a:p>
          <a:p>
            <a:r>
              <a:rPr lang="en-US" sz="1200" kern="1200" dirty="0" smtClean="0">
                <a:solidFill>
                  <a:schemeClr val="tx1"/>
                </a:solidFill>
                <a:latin typeface="+mn-lt"/>
                <a:ea typeface="+mn-ea"/>
                <a:cs typeface="+mn-cs"/>
              </a:rPr>
              <a:t>never let me go.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You have made my life complete,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and I love you so.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Love me tender,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love me true,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all my dreams fulfilled.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For my </a:t>
            </a:r>
            <a:r>
              <a:rPr lang="en-US" sz="1200" kern="1200" dirty="0" err="1" smtClean="0">
                <a:solidFill>
                  <a:schemeClr val="tx1"/>
                </a:solidFill>
                <a:latin typeface="+mn-lt"/>
                <a:ea typeface="+mn-ea"/>
                <a:cs typeface="+mn-cs"/>
              </a:rPr>
              <a:t>darlin</a:t>
            </a:r>
            <a:r>
              <a:rPr lang="en-US" sz="1200" kern="1200" dirty="0" smtClean="0">
                <a:solidFill>
                  <a:schemeClr val="tx1"/>
                </a:solidFill>
                <a:latin typeface="+mn-lt"/>
                <a:ea typeface="+mn-ea"/>
                <a:cs typeface="+mn-cs"/>
              </a:rPr>
              <a:t>' I love you,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and I always will.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Love me tender,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love me long,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take me to your heart.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For it's there that I belong,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and we'll never part.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Love me tender,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love me dear,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tell me you are mine.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I'll be yours through all the years,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till the end of time.”</a:t>
            </a:r>
            <a:endParaRPr lang="en-US" sz="1100" kern="1200" dirty="0" smtClean="0">
              <a:solidFill>
                <a:schemeClr val="tx1"/>
              </a:solidFill>
              <a:latin typeface="+mn-lt"/>
              <a:ea typeface="+mn-ea"/>
              <a:cs typeface="+mn-cs"/>
            </a:endParaRPr>
          </a:p>
          <a:p>
            <a:r>
              <a:rPr lang="en-US" dirty="0" smtClean="0"/>
              <a:t>*Link to Music Video for </a:t>
            </a:r>
            <a:r>
              <a:rPr lang="en-US" i="1" dirty="0" smtClean="0"/>
              <a:t>Love Me Tender </a:t>
            </a:r>
            <a:r>
              <a:rPr lang="en-US" i="0" dirty="0" smtClean="0"/>
              <a:t>the movie song “Love Me Tender” </a:t>
            </a:r>
            <a:endParaRPr lang="en-US" dirty="0"/>
          </a:p>
        </p:txBody>
      </p:sp>
      <p:sp>
        <p:nvSpPr>
          <p:cNvPr id="4" name="Slide Number Placeholder 3"/>
          <p:cNvSpPr>
            <a:spLocks noGrp="1"/>
          </p:cNvSpPr>
          <p:nvPr>
            <p:ph type="sldNum" sz="quarter" idx="10"/>
          </p:nvPr>
        </p:nvSpPr>
        <p:spPr/>
        <p:txBody>
          <a:bodyPr/>
          <a:lstStyle/>
          <a:p>
            <a:fld id="{6ED73350-E275-46F0-B861-CE887B18066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6D8981-27B1-41BA-B937-6C21B5EB745F}"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00FC9A-E6A8-46C2-9C80-48DFD62B06C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6D8981-27B1-41BA-B937-6C21B5EB745F}"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00FC9A-E6A8-46C2-9C80-48DFD62B06C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6D8981-27B1-41BA-B937-6C21B5EB745F}"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00FC9A-E6A8-46C2-9C80-48DFD62B06C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6D8981-27B1-41BA-B937-6C21B5EB745F}"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00FC9A-E6A8-46C2-9C80-48DFD62B06C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6D8981-27B1-41BA-B937-6C21B5EB745F}"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00FC9A-E6A8-46C2-9C80-48DFD62B06C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6D8981-27B1-41BA-B937-6C21B5EB745F}"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00FC9A-E6A8-46C2-9C80-48DFD62B06C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6D8981-27B1-41BA-B937-6C21B5EB745F}" type="datetimeFigureOut">
              <a:rPr lang="en-US" smtClean="0"/>
              <a:pPr/>
              <a:t>6/9/2010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00FC9A-E6A8-46C2-9C80-48DFD62B06C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6D8981-27B1-41BA-B937-6C21B5EB745F}" type="datetimeFigureOut">
              <a:rPr lang="en-US" smtClean="0"/>
              <a:pPr/>
              <a:t>6/9/2010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00FC9A-E6A8-46C2-9C80-48DFD62B06C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D8981-27B1-41BA-B937-6C21B5EB745F}" type="datetimeFigureOut">
              <a:rPr lang="en-US" smtClean="0"/>
              <a:pPr/>
              <a:t>6/9/2010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00FC9A-E6A8-46C2-9C80-48DFD62B06C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D8981-27B1-41BA-B937-6C21B5EB745F}"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00FC9A-E6A8-46C2-9C80-48DFD62B06C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D8981-27B1-41BA-B937-6C21B5EB745F}"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00FC9A-E6A8-46C2-9C80-48DFD62B06C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6D8981-27B1-41BA-B937-6C21B5EB745F}" type="datetimeFigureOut">
              <a:rPr lang="en-US" smtClean="0"/>
              <a:pPr/>
              <a:t>6/9/2010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00FC9A-E6A8-46C2-9C80-48DFD62B06C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benzbaby.files.wordpress.com/2009/10/elvis-hair.jpg" TargetMode="External"/><Relationship Id="rId13" Type="http://schemas.openxmlformats.org/officeDocument/2006/relationships/hyperlink" Target="http://www.tonyassante.com/gif/elvis_presley.jpg" TargetMode="External"/><Relationship Id="rId3" Type="http://schemas.openxmlformats.org/officeDocument/2006/relationships/audio" Target="../media/audio10.wav"/><Relationship Id="rId7" Type="http://schemas.openxmlformats.org/officeDocument/2006/relationships/hyperlink" Target="http://www.texasexes.org/images/hs/hook/ElvisPresley.jpg" TargetMode="External"/><Relationship Id="rId12" Type="http://schemas.openxmlformats.org/officeDocument/2006/relationships/hyperlink" Target="http://images.ask.com/fr?q=elvis+presley&amp;desturi=http%3A%2F%2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elvisinfonet.com/image-files/rare_bbking-claudiaivy.jpg" TargetMode="External"/><Relationship Id="rId11" Type="http://schemas.openxmlformats.org/officeDocument/2006/relationships/hyperlink" Target="http://www.moviefans.de/a-z/e/elvis/elvis-presley.jpg" TargetMode="External"/><Relationship Id="rId5" Type="http://schemas.openxmlformats.org/officeDocument/2006/relationships/hyperlink" Target="http://scrapetv.com/News/News%20Pages/Entertainment/Images/elvis-presley.jpg" TargetMode="External"/><Relationship Id="rId10" Type="http://schemas.openxmlformats.org/officeDocument/2006/relationships/hyperlink" Target="http://www.sergent.com.au/elvis/Heartbreak%20Hotel%20EP.jpg" TargetMode="External"/><Relationship Id="rId4" Type="http://schemas.openxmlformats.org/officeDocument/2006/relationships/hyperlink" Target="http://ginavivinetto.files.wordpress.com/2009/01/15-elvis-presley-081407.jpg" TargetMode="External"/><Relationship Id="rId9" Type="http://schemas.openxmlformats.org/officeDocument/2006/relationships/hyperlink" Target="http://www.anglonautes.com/voc_arts_music/voc_arts_music_rock_roll_1/voc_arts_music_rock_roll_1_pic_presley_jail.jpg" TargetMode="External"/><Relationship Id="rId1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hyperlink" Target="http://videos.elvis.com/" TargetMode="Externa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hyperlink" Target="http://www.youtube.com/watch?v=yWg2vLEyRZc&amp;feature=fvst" TargetMode="Externa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hyperlink" Target="http://www.youtube.com/watch?v=tpzV_0l5ILI" TargetMode="Externa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audio" Target="../media/audio8.wav"/><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t="-15000" b="-1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524000"/>
            <a:ext cx="5715000" cy="1295400"/>
          </a:xfrm>
        </p:spPr>
        <p:txBody>
          <a:bodyPr/>
          <a:lstStyle/>
          <a:p>
            <a:r>
              <a:rPr lang="en-US" dirty="0" smtClean="0"/>
              <a:t>Elvis Presley</a:t>
            </a:r>
            <a:endParaRPr lang="en-US" dirty="0"/>
          </a:p>
        </p:txBody>
      </p:sp>
      <p:sp>
        <p:nvSpPr>
          <p:cNvPr id="3" name="Subtitle 2"/>
          <p:cNvSpPr>
            <a:spLocks noGrp="1"/>
          </p:cNvSpPr>
          <p:nvPr>
            <p:ph type="subTitle" idx="1"/>
          </p:nvPr>
        </p:nvSpPr>
        <p:spPr>
          <a:xfrm>
            <a:off x="0" y="5791200"/>
            <a:ext cx="4191000" cy="685800"/>
          </a:xfrm>
        </p:spPr>
        <p:txBody>
          <a:bodyPr/>
          <a:lstStyle/>
          <a:p>
            <a:r>
              <a:rPr lang="en-US" dirty="0" smtClean="0"/>
              <a:t>By: Leann Boisvert</a:t>
            </a:r>
            <a:endParaRPr lang="en-US" dirty="0"/>
          </a:p>
        </p:txBody>
      </p:sp>
    </p:spTree>
  </p:cSld>
  <p:clrMapOvr>
    <a:masterClrMapping/>
  </p:clrMapOvr>
  <p:transition spd="slow">
    <p:newsflash/>
    <p:sndAc>
      <p:stSnd>
        <p:snd r:embed="rId3" name="drumroll.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Elvis and the Status Quo</a:t>
            </a:r>
            <a:endParaRPr lang="en-US" dirty="0"/>
          </a:p>
        </p:txBody>
      </p:sp>
      <p:sp>
        <p:nvSpPr>
          <p:cNvPr id="3" name="Content Placeholder 2"/>
          <p:cNvSpPr>
            <a:spLocks noGrp="1"/>
          </p:cNvSpPr>
          <p:nvPr>
            <p:ph idx="1"/>
          </p:nvPr>
        </p:nvSpPr>
        <p:spPr/>
        <p:txBody>
          <a:bodyPr>
            <a:normAutofit lnSpcReduction="10000"/>
          </a:bodyPr>
          <a:lstStyle/>
          <a:p>
            <a:r>
              <a:rPr lang="en-US" dirty="0" smtClean="0"/>
              <a:t>Elvis represented the challenged status quo of the 1950s and ’60s through his style of music, his musical background (who he collaborated with), the way he dressed, the way he danced, and the emotions he conveyed in his songs</a:t>
            </a:r>
          </a:p>
          <a:p>
            <a:r>
              <a:rPr lang="en-US" dirty="0" smtClean="0"/>
              <a:t>He was a symbol for teenage rebellion and the awakening of teenage promiscuity</a:t>
            </a:r>
          </a:p>
          <a:p>
            <a:r>
              <a:rPr lang="en-US" dirty="0" smtClean="0"/>
              <a:t>His music helped erase the lines between blacks and whites</a:t>
            </a:r>
            <a:endParaRPr lang="en-US" dirty="0"/>
          </a:p>
        </p:txBody>
      </p:sp>
    </p:spTree>
  </p:cSld>
  <p:clrMapOvr>
    <a:masterClrMapping/>
  </p:clrMapOvr>
  <p:transition spd="slow">
    <p:wedg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Image Citations </a:t>
            </a:r>
            <a:endParaRPr lang="en-US" dirty="0"/>
          </a:p>
        </p:txBody>
      </p:sp>
      <p:sp>
        <p:nvSpPr>
          <p:cNvPr id="3" name="Content Placeholder 2"/>
          <p:cNvSpPr>
            <a:spLocks noGrp="1"/>
          </p:cNvSpPr>
          <p:nvPr>
            <p:ph idx="1"/>
          </p:nvPr>
        </p:nvSpPr>
        <p:spPr>
          <a:xfrm>
            <a:off x="457200" y="1066800"/>
            <a:ext cx="7924800" cy="3962400"/>
          </a:xfrm>
        </p:spPr>
        <p:txBody>
          <a:bodyPr>
            <a:normAutofit/>
          </a:bodyPr>
          <a:lstStyle/>
          <a:p>
            <a:r>
              <a:rPr lang="en-US" sz="1800" dirty="0" smtClean="0">
                <a:hlinkClick r:id="rId4"/>
              </a:rPr>
              <a:t>http://ginavivinetto.files.wordpress.com/2009/01/15-elvis-presley-081407.jpg</a:t>
            </a:r>
            <a:endParaRPr lang="en-US" sz="1800" dirty="0" smtClean="0"/>
          </a:p>
          <a:p>
            <a:r>
              <a:rPr lang="en-US" sz="1800" dirty="0" smtClean="0">
                <a:hlinkClick r:id="rId5"/>
              </a:rPr>
              <a:t>http://</a:t>
            </a:r>
            <a:r>
              <a:rPr lang="en-US" sz="1800" dirty="0" smtClean="0">
                <a:hlinkClick r:id="rId5"/>
              </a:rPr>
              <a:t>scrapetv.com/News/News%20Pages/Entertainment/Images/elvis-presley.jpg</a:t>
            </a:r>
            <a:endParaRPr lang="en-US" sz="1800" dirty="0" smtClean="0"/>
          </a:p>
          <a:p>
            <a:r>
              <a:rPr lang="en-US" sz="1800" dirty="0" smtClean="0">
                <a:hlinkClick r:id="rId6"/>
              </a:rPr>
              <a:t>http://www.elvisinfonet.com/image-files/rare_bbking-claudiaivy.jpg</a:t>
            </a:r>
            <a:endParaRPr lang="en-US" sz="1800" dirty="0" smtClean="0"/>
          </a:p>
          <a:p>
            <a:r>
              <a:rPr lang="en-US" sz="1800" dirty="0" smtClean="0">
                <a:hlinkClick r:id="rId7"/>
              </a:rPr>
              <a:t>http</a:t>
            </a:r>
            <a:r>
              <a:rPr lang="en-US" sz="1800" dirty="0" smtClean="0">
                <a:hlinkClick r:id="rId7"/>
              </a:rPr>
              <a:t>://</a:t>
            </a:r>
            <a:r>
              <a:rPr lang="en-US" sz="1800" dirty="0" smtClean="0">
                <a:hlinkClick r:id="rId7"/>
              </a:rPr>
              <a:t>www.texasexes.org/images/hs/hook/ElvisPresley.jpg</a:t>
            </a:r>
            <a:endParaRPr lang="en-US" sz="1800" dirty="0" smtClean="0"/>
          </a:p>
          <a:p>
            <a:r>
              <a:rPr lang="en-US" sz="1800" dirty="0" smtClean="0">
                <a:hlinkClick r:id="rId8"/>
              </a:rPr>
              <a:t>http://</a:t>
            </a:r>
            <a:r>
              <a:rPr lang="en-US" sz="1800" dirty="0" smtClean="0">
                <a:hlinkClick r:id="rId8"/>
              </a:rPr>
              <a:t>benzbaby.files.wordpress.com/2009/10/elvis-hair.jpg</a:t>
            </a:r>
            <a:endParaRPr lang="en-US" sz="1800" dirty="0" smtClean="0"/>
          </a:p>
          <a:p>
            <a:r>
              <a:rPr lang="en-US" sz="1800" dirty="0" smtClean="0">
                <a:hlinkClick r:id="rId9"/>
              </a:rPr>
              <a:t>http://www.anglonautes.com/voc_arts_music/voc_arts_music_rock_roll_1/voc_arts_music_rock_roll_1_pic_presley_jail.jpg</a:t>
            </a:r>
            <a:endParaRPr lang="en-US" sz="1800" dirty="0" smtClean="0"/>
          </a:p>
          <a:p>
            <a:r>
              <a:rPr lang="en-US" sz="1800" dirty="0" smtClean="0">
                <a:hlinkClick r:id="rId10"/>
              </a:rPr>
              <a:t>http://www.sergent.com.au/elvis/Heartbreak%20Hotel%20EP.jpg</a:t>
            </a:r>
            <a:endParaRPr lang="en-US" sz="1800" dirty="0" smtClean="0"/>
          </a:p>
          <a:p>
            <a:r>
              <a:rPr lang="en-US" sz="1800" dirty="0" smtClean="0">
                <a:hlinkClick r:id="rId11"/>
              </a:rPr>
              <a:t>http://</a:t>
            </a:r>
            <a:r>
              <a:rPr lang="en-US" sz="1800" dirty="0" smtClean="0">
                <a:hlinkClick r:id="rId11"/>
              </a:rPr>
              <a:t>www.moviefans.de/a-z/e/elvis/elvis-presley.jpg</a:t>
            </a:r>
            <a:endParaRPr lang="en-US" sz="1800" dirty="0" smtClean="0"/>
          </a:p>
          <a:p>
            <a:r>
              <a:rPr lang="en-US" sz="1800" dirty="0" smtClean="0">
                <a:hlinkClick r:id="rId12"/>
              </a:rPr>
              <a:t>http://</a:t>
            </a:r>
            <a:r>
              <a:rPr lang="en-US" sz="1800" dirty="0" smtClean="0">
                <a:hlinkClick r:id="rId12"/>
              </a:rPr>
              <a:t>images.ask.com/fr?q=elvis+presley&amp;desturi=http%3A%2F%2F</a:t>
            </a:r>
            <a:endParaRPr lang="en-US" sz="1800" dirty="0" smtClean="0"/>
          </a:p>
          <a:p>
            <a:r>
              <a:rPr lang="en-US" sz="1800" dirty="0" smtClean="0">
                <a:hlinkClick r:id="rId13"/>
              </a:rPr>
              <a:t>http://</a:t>
            </a:r>
            <a:r>
              <a:rPr lang="en-US" sz="1800" dirty="0" smtClean="0">
                <a:hlinkClick r:id="rId13"/>
              </a:rPr>
              <a:t>www.tonyassante.com/gif/elvis_presley.jpg</a:t>
            </a:r>
            <a:endParaRPr lang="en-US" sz="1800" dirty="0" smtClean="0"/>
          </a:p>
          <a:p>
            <a:endParaRPr lang="en-US" sz="1800" dirty="0" smtClean="0"/>
          </a:p>
          <a:p>
            <a:endParaRPr lang="en-US" sz="1800" dirty="0" smtClean="0"/>
          </a:p>
          <a:p>
            <a:endParaRPr lang="en-US" sz="1800" dirty="0"/>
          </a:p>
        </p:txBody>
      </p:sp>
      <p:pic>
        <p:nvPicPr>
          <p:cNvPr id="6" name="Picture 5" descr="tsCARBGIPN.jpg"/>
          <p:cNvPicPr>
            <a:picLocks noChangeAspect="1"/>
          </p:cNvPicPr>
          <p:nvPr/>
        </p:nvPicPr>
        <p:blipFill>
          <a:blip r:embed="rId14" cstate="print"/>
          <a:stretch>
            <a:fillRect/>
          </a:stretch>
        </p:blipFill>
        <p:spPr>
          <a:xfrm>
            <a:off x="3886200" y="5029200"/>
            <a:ext cx="1282700" cy="1625600"/>
          </a:xfrm>
          <a:prstGeom prst="rect">
            <a:avLst/>
          </a:prstGeom>
        </p:spPr>
      </p:pic>
    </p:spTree>
  </p:cSld>
  <p:clrMapOvr>
    <a:masterClrMapping/>
  </p:clrMapOvr>
  <p:transition spd="slow">
    <p:dissolve/>
    <p:sndAc>
      <p:stSnd>
        <p:snd r:embed="rId3" name="type.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157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lstStyle/>
          <a:p>
            <a:r>
              <a:rPr lang="en-US" dirty="0" smtClean="0">
                <a:latin typeface="Jokerman" pitchFamily="82" charset="0"/>
              </a:rPr>
              <a:t>BIBLIOGRAPHY</a:t>
            </a:r>
            <a:endParaRPr lang="en-US" dirty="0">
              <a:latin typeface="Jokerman" pitchFamily="82" charset="0"/>
            </a:endParaRPr>
          </a:p>
        </p:txBody>
      </p:sp>
      <p:pic>
        <p:nvPicPr>
          <p:cNvPr id="4" name="Content Placeholder 3" descr="1elvis_presley.jpg"/>
          <p:cNvPicPr>
            <a:picLocks noGrp="1" noChangeAspect="1"/>
          </p:cNvPicPr>
          <p:nvPr>
            <p:ph sz="half" idx="1"/>
          </p:nvPr>
        </p:nvPicPr>
        <p:blipFill>
          <a:blip r:embed="rId4" cstate="print"/>
          <a:stretch>
            <a:fillRect/>
          </a:stretch>
        </p:blipFill>
        <p:spPr>
          <a:xfrm>
            <a:off x="3810000" y="838200"/>
            <a:ext cx="1524000" cy="860120"/>
          </a:xfrm>
        </p:spPr>
      </p:pic>
      <p:sp>
        <p:nvSpPr>
          <p:cNvPr id="5" name="Content Placeholder 4"/>
          <p:cNvSpPr>
            <a:spLocks noGrp="1"/>
          </p:cNvSpPr>
          <p:nvPr>
            <p:ph sz="half" idx="2"/>
          </p:nvPr>
        </p:nvSpPr>
        <p:spPr>
          <a:xfrm>
            <a:off x="457200" y="1828800"/>
            <a:ext cx="8229600" cy="4648200"/>
          </a:xfrm>
        </p:spPr>
        <p:txBody>
          <a:bodyPr>
            <a:normAutofit fontScale="70000" lnSpcReduction="20000"/>
          </a:bodyPr>
          <a:lstStyle/>
          <a:p>
            <a:r>
              <a:rPr lang="en-US" dirty="0" smtClean="0"/>
              <a:t> </a:t>
            </a:r>
            <a:r>
              <a:rPr lang="en-US" i="1" dirty="0" smtClean="0"/>
              <a:t>10 Days That Unexpectedly Changed America</a:t>
            </a:r>
            <a:r>
              <a:rPr lang="en-US" dirty="0" smtClean="0"/>
              <a:t>. History Channel: 2006, Film. </a:t>
            </a:r>
            <a:endParaRPr lang="en-US" dirty="0" smtClean="0"/>
          </a:p>
          <a:p>
            <a:r>
              <a:rPr lang="en-US" dirty="0" smtClean="0"/>
              <a:t>Carlin, Richard. </a:t>
            </a:r>
            <a:r>
              <a:rPr lang="en-US" i="1" dirty="0" smtClean="0"/>
              <a:t>Rock and Roll 1955-1970</a:t>
            </a:r>
            <a:r>
              <a:rPr lang="en-US" dirty="0" smtClean="0"/>
              <a:t>. Facts on File, 1988. Print. </a:t>
            </a:r>
            <a:endParaRPr lang="en-US" dirty="0" smtClean="0"/>
          </a:p>
          <a:p>
            <a:r>
              <a:rPr lang="en-US" dirty="0" smtClean="0"/>
              <a:t>Cramer, </a:t>
            </a:r>
            <a:r>
              <a:rPr lang="en-US" dirty="0" smtClean="0"/>
              <a:t>Alfred </a:t>
            </a:r>
            <a:r>
              <a:rPr lang="en-US" dirty="0" smtClean="0"/>
              <a:t>W. "Elvis Presley." </a:t>
            </a:r>
            <a:r>
              <a:rPr lang="en-US" i="1" dirty="0" smtClean="0"/>
              <a:t>Musicians and Composers of the 20th Century</a:t>
            </a:r>
            <a:r>
              <a:rPr lang="en-US" dirty="0" smtClean="0"/>
              <a:t>. 4. Pasadena, California: Salem Press, Print</a:t>
            </a:r>
            <a:r>
              <a:rPr lang="en-US" dirty="0" smtClean="0"/>
              <a:t>.</a:t>
            </a:r>
          </a:p>
          <a:p>
            <a:r>
              <a:rPr lang="en-US" dirty="0" smtClean="0"/>
              <a:t>LaBlanc, Michael. "Elvis Presley." </a:t>
            </a:r>
            <a:r>
              <a:rPr lang="en-US" i="1" dirty="0" smtClean="0"/>
              <a:t>Contemporary Musicians</a:t>
            </a:r>
            <a:r>
              <a:rPr lang="en-US" dirty="0" smtClean="0"/>
              <a:t>. 1. Detroit: Gale Research Inc., 1989. Print.</a:t>
            </a:r>
            <a:endParaRPr lang="en-US" dirty="0" smtClean="0"/>
          </a:p>
          <a:p>
            <a:r>
              <a:rPr lang="en-US" dirty="0" smtClean="0"/>
              <a:t>Mercer</a:t>
            </a:r>
            <a:r>
              <a:rPr lang="en-US" dirty="0" smtClean="0"/>
              <a:t>, Johnny, and Floyd Tillman. "Presley, Elvis." </a:t>
            </a:r>
            <a:r>
              <a:rPr lang="en-US" i="1" dirty="0" smtClean="0"/>
              <a:t>The Guinness Encyclopedia of Popular </a:t>
            </a:r>
            <a:r>
              <a:rPr lang="en-US" i="1" dirty="0" smtClean="0"/>
              <a:t>Music</a:t>
            </a:r>
            <a:r>
              <a:rPr lang="en-US" dirty="0" smtClean="0"/>
              <a:t>. </a:t>
            </a:r>
            <a:r>
              <a:rPr lang="en-US" dirty="0" smtClean="0"/>
              <a:t>3. England: Guinness Publishing LTD, 1992. Print. </a:t>
            </a:r>
            <a:endParaRPr lang="en-US" dirty="0" smtClean="0"/>
          </a:p>
          <a:p>
            <a:r>
              <a:rPr lang="en-US" dirty="0" smtClean="0"/>
              <a:t>Orazi, Deborah. "ROCK OF AGES; THE SHRINES TO THE MUSIC OF YOUTH SHOW THAT ROCK 'N' ROLL IS, INDEED, HERE TO STAY." </a:t>
            </a:r>
            <a:r>
              <a:rPr lang="en-US" i="1" dirty="0" smtClean="0"/>
              <a:t>Sarasota Herald Tribune</a:t>
            </a:r>
            <a:r>
              <a:rPr lang="en-US" dirty="0" smtClean="0"/>
              <a:t> 6 Oct. 1996: 1G. </a:t>
            </a:r>
            <a:r>
              <a:rPr lang="en-US" i="1" dirty="0" smtClean="0"/>
              <a:t>General </a:t>
            </a:r>
            <a:r>
              <a:rPr lang="en-US" i="1" dirty="0" err="1" smtClean="0"/>
              <a:t>OneFile</a:t>
            </a:r>
            <a:r>
              <a:rPr lang="en-US" dirty="0" smtClean="0"/>
              <a:t>. Web. 9 June 2010.</a:t>
            </a:r>
            <a:endParaRPr lang="en-US" dirty="0" smtClean="0"/>
          </a:p>
          <a:p>
            <a:r>
              <a:rPr lang="en-US" dirty="0" smtClean="0"/>
              <a:t>Simpson, Paul. "Interview with Elvis Presley - Press Conference Canada 1957 - Elvis Articles, By: Elvis Australia." </a:t>
            </a:r>
            <a:r>
              <a:rPr lang="en-US" i="1" dirty="0" smtClean="0"/>
              <a:t>Elvis Australia - Official Elvis Presley Fan Club</a:t>
            </a:r>
            <a:r>
              <a:rPr lang="en-US" dirty="0" smtClean="0"/>
              <a:t>. Web. 10 June </a:t>
            </a:r>
            <a:r>
              <a:rPr lang="en-US" dirty="0" smtClean="0"/>
              <a:t>2010.&lt;http</a:t>
            </a:r>
            <a:r>
              <a:rPr lang="en-US" dirty="0" smtClean="0"/>
              <a:t>://www.elvis.com.au/presley/interview_elvis_presley.shtml</a:t>
            </a:r>
            <a:r>
              <a:rPr lang="en-US" dirty="0" smtClean="0"/>
              <a:t>&gt;.</a:t>
            </a:r>
          </a:p>
          <a:p>
            <a:endParaRPr lang="en-US" dirty="0" smtClean="0"/>
          </a:p>
          <a:p>
            <a:endParaRPr lang="en-US" dirty="0" smtClean="0"/>
          </a:p>
          <a:p>
            <a:endParaRPr lang="en-US" dirty="0"/>
          </a:p>
        </p:txBody>
      </p:sp>
    </p:spTree>
  </p:cSld>
  <p:clrMapOvr>
    <a:masterClrMapping/>
  </p:clrMapOvr>
  <p:transition spd="slow">
    <p:newsflash/>
    <p:sndAc>
      <p:stSnd>
        <p:snd r:embed="rId3"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2000"/>
                                        <p:tgtEl>
                                          <p:spTgt spid="5">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2000"/>
                                        <p:tgtEl>
                                          <p:spTgt spid="5">
                                            <p:txEl>
                                              <p:pRg st="1" end="1"/>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Effect transition="in" filter="fade">
                                      <p:cBhvr>
                                        <p:cTn id="23" dur="2000"/>
                                        <p:tgtEl>
                                          <p:spTgt spid="5">
                                            <p:txEl>
                                              <p:pRg st="2" end="2"/>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2000"/>
                                        <p:tgtEl>
                                          <p:spTgt spid="5">
                                            <p:txEl>
                                              <p:pRg st="3" end="3"/>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Effect transition="in" filter="fade">
                                      <p:cBhvr>
                                        <p:cTn id="29" dur="2000"/>
                                        <p:tgtEl>
                                          <p:spTgt spid="5">
                                            <p:txEl>
                                              <p:pRg st="4" end="4"/>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2000"/>
                                        <p:tgtEl>
                                          <p:spTgt spid="5">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Effect transition="in" filter="fade">
                                      <p:cBhvr>
                                        <p:cTn id="35" dur="2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King of Rock and Roll”</a:t>
            </a:r>
            <a:endParaRPr lang="en-US" dirty="0"/>
          </a:p>
        </p:txBody>
      </p:sp>
      <p:sp>
        <p:nvSpPr>
          <p:cNvPr id="3" name="Content Placeholder 2"/>
          <p:cNvSpPr>
            <a:spLocks noGrp="1"/>
          </p:cNvSpPr>
          <p:nvPr>
            <p:ph sz="half" idx="1"/>
          </p:nvPr>
        </p:nvSpPr>
        <p:spPr>
          <a:xfrm>
            <a:off x="457200" y="1600200"/>
            <a:ext cx="4572000" cy="4525963"/>
          </a:xfrm>
        </p:spPr>
        <p:txBody>
          <a:bodyPr>
            <a:normAutofit lnSpcReduction="10000"/>
          </a:bodyPr>
          <a:lstStyle/>
          <a:p>
            <a:r>
              <a:rPr lang="en-US" dirty="0" smtClean="0"/>
              <a:t>In what ways did Elvis represent a challenge to the status quo of the 1950s and 60s?</a:t>
            </a:r>
          </a:p>
          <a:p>
            <a:r>
              <a:rPr lang="en-US" dirty="0" smtClean="0"/>
              <a:t>Elvis  Presley represented the  challenged status quo of his time period by introducing a black sound to a white audience and a white singer to a black audience.</a:t>
            </a:r>
            <a:endParaRPr lang="en-US" dirty="0"/>
          </a:p>
        </p:txBody>
      </p:sp>
      <p:pic>
        <p:nvPicPr>
          <p:cNvPr id="6" name="Content Placeholder 5" descr="ElvisPresley.jpg"/>
          <p:cNvPicPr>
            <a:picLocks noGrp="1" noChangeAspect="1"/>
          </p:cNvPicPr>
          <p:nvPr>
            <p:ph sz="half" idx="2"/>
          </p:nvPr>
        </p:nvPicPr>
        <p:blipFill>
          <a:blip r:embed="rId4" cstate="print"/>
          <a:stretch>
            <a:fillRect/>
          </a:stretch>
        </p:blipFill>
        <p:spPr>
          <a:xfrm>
            <a:off x="5238750" y="1858169"/>
            <a:ext cx="2857500" cy="4010025"/>
          </a:xfrm>
        </p:spPr>
      </p:pic>
      <p:sp>
        <p:nvSpPr>
          <p:cNvPr id="7" name="TextBox 6"/>
          <p:cNvSpPr txBox="1"/>
          <p:nvPr/>
        </p:nvSpPr>
        <p:spPr>
          <a:xfrm>
            <a:off x="5257800" y="6211669"/>
            <a:ext cx="2819400" cy="646331"/>
          </a:xfrm>
          <a:prstGeom prst="rect">
            <a:avLst/>
          </a:prstGeom>
          <a:noFill/>
        </p:spPr>
        <p:txBody>
          <a:bodyPr wrap="square" rtlCol="0">
            <a:spAutoFit/>
          </a:bodyPr>
          <a:lstStyle/>
          <a:p>
            <a:pPr algn="ctr"/>
            <a:r>
              <a:rPr lang="en-US" dirty="0" smtClean="0">
                <a:hlinkClick r:id="rId5"/>
              </a:rPr>
              <a:t>http://videos.elvis.com</a:t>
            </a:r>
            <a:r>
              <a:rPr lang="en-US" dirty="0" smtClean="0">
                <a:hlinkClick r:id="rId5"/>
              </a:rPr>
              <a:t>/</a:t>
            </a:r>
            <a:endParaRPr lang="en-US" dirty="0" smtClean="0"/>
          </a:p>
          <a:p>
            <a:pPr algn="ctr"/>
            <a:endParaRPr lang="en-US" dirty="0"/>
          </a:p>
        </p:txBody>
      </p:sp>
    </p:spTree>
  </p:cSld>
  <p:clrMapOvr>
    <a:masterClrMapping/>
  </p:clrMapOvr>
  <p:transition>
    <p:zoom dir="in"/>
    <p:sndAc>
      <p:stSnd>
        <p:snd r:embed="rId3"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Information</a:t>
            </a:r>
            <a:endParaRPr lang="en-US" dirty="0"/>
          </a:p>
        </p:txBody>
      </p:sp>
      <p:sp>
        <p:nvSpPr>
          <p:cNvPr id="3" name="Content Placeholder 2"/>
          <p:cNvSpPr>
            <a:spLocks noGrp="1"/>
          </p:cNvSpPr>
          <p:nvPr>
            <p:ph sz="half" idx="1"/>
          </p:nvPr>
        </p:nvSpPr>
        <p:spPr>
          <a:xfrm>
            <a:off x="228600" y="1143000"/>
            <a:ext cx="4267200" cy="5715000"/>
          </a:xfrm>
        </p:spPr>
        <p:txBody>
          <a:bodyPr>
            <a:normAutofit fontScale="85000" lnSpcReduction="10000"/>
          </a:bodyPr>
          <a:lstStyle/>
          <a:p>
            <a:r>
              <a:rPr lang="en-US" dirty="0" smtClean="0"/>
              <a:t>Elvis was born in Tupelo, Mississippi and grew up in the ghettos of Memphis, Tennessee </a:t>
            </a:r>
          </a:p>
          <a:p>
            <a:r>
              <a:rPr lang="en-US" dirty="0" smtClean="0"/>
              <a:t>He attended a gospel church (Pentecostal Church)</a:t>
            </a:r>
          </a:p>
          <a:p>
            <a:r>
              <a:rPr lang="en-US" dirty="0" smtClean="0"/>
              <a:t>Presley was discovered when he went to Sun Studios in Memphis to record a song for his mom, a song entitled “That’s All Right Mama”</a:t>
            </a:r>
          </a:p>
          <a:p>
            <a:r>
              <a:rPr lang="en-US" dirty="0" smtClean="0"/>
              <a:t>For many teens Elvis represented a low class southerner who sang black music, wore black clothes, and danced suggestively</a:t>
            </a:r>
            <a:endParaRPr lang="en-US" dirty="0"/>
          </a:p>
        </p:txBody>
      </p:sp>
      <p:pic>
        <p:nvPicPr>
          <p:cNvPr id="1026" name="Picture 2" descr="C:\Users\Leann\Pictures\elvis-presley1.jpg"/>
          <p:cNvPicPr>
            <a:picLocks noGrp="1" noChangeAspect="1" noChangeArrowheads="1"/>
          </p:cNvPicPr>
          <p:nvPr>
            <p:ph sz="half" idx="2"/>
          </p:nvPr>
        </p:nvPicPr>
        <p:blipFill>
          <a:blip r:embed="rId4" cstate="print"/>
          <a:srcRect/>
          <a:stretch>
            <a:fillRect/>
          </a:stretch>
        </p:blipFill>
        <p:spPr bwMode="auto">
          <a:xfrm>
            <a:off x="4953000" y="1143000"/>
            <a:ext cx="3628292" cy="4716780"/>
          </a:xfrm>
          <a:prstGeom prst="rect">
            <a:avLst/>
          </a:prstGeom>
          <a:noFill/>
        </p:spPr>
      </p:pic>
      <p:sp>
        <p:nvSpPr>
          <p:cNvPr id="6" name="TextBox 5"/>
          <p:cNvSpPr txBox="1"/>
          <p:nvPr/>
        </p:nvSpPr>
        <p:spPr>
          <a:xfrm>
            <a:off x="5029200" y="6019800"/>
            <a:ext cx="3733800" cy="923330"/>
          </a:xfrm>
          <a:prstGeom prst="rect">
            <a:avLst/>
          </a:prstGeom>
          <a:noFill/>
        </p:spPr>
        <p:txBody>
          <a:bodyPr wrap="square" rtlCol="0">
            <a:spAutoFit/>
          </a:bodyPr>
          <a:lstStyle/>
          <a:p>
            <a:r>
              <a:rPr lang="en-US" dirty="0" smtClean="0">
                <a:hlinkClick r:id="rId5"/>
              </a:rPr>
              <a:t>http://</a:t>
            </a:r>
            <a:r>
              <a:rPr lang="en-US" dirty="0" smtClean="0">
                <a:hlinkClick r:id="rId5"/>
              </a:rPr>
              <a:t>www.youtube.com/watch?v=yWg2vLEyRZc&amp;feature=fvst</a:t>
            </a:r>
            <a:endParaRPr lang="en-US" dirty="0" smtClean="0"/>
          </a:p>
          <a:p>
            <a:endParaRPr lang="en-US" dirty="0"/>
          </a:p>
        </p:txBody>
      </p:sp>
    </p:spTree>
  </p:cSld>
  <p:clrMapOvr>
    <a:masterClrMapping/>
  </p:clrMapOvr>
  <p:transition spd="slow">
    <p:strips/>
    <p:sndAc>
      <p:stSnd>
        <p:snd r:embed="rId3" name="voltag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026"/>
                                        </p:tgtEl>
                                        <p:attrNameLst>
                                          <p:attrName>style.visibility</p:attrName>
                                        </p:attrNameLst>
                                      </p:cBhvr>
                                      <p:to>
                                        <p:strVal val="visible"/>
                                      </p:to>
                                    </p:set>
                                    <p:animEffect transition="in" filter="wipe(down)">
                                      <p:cBhvr>
                                        <p:cTn id="30"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a:solidFill>
            <a:schemeClr val="tx1">
              <a:lumMod val="85000"/>
              <a:lumOff val="15000"/>
            </a:schemeClr>
          </a:solidFill>
        </p:spPr>
        <p:txBody>
          <a:bodyPr/>
          <a:lstStyle/>
          <a:p>
            <a:r>
              <a:rPr lang="en-US" dirty="0" smtClean="0">
                <a:solidFill>
                  <a:schemeClr val="accent4">
                    <a:lumMod val="60000"/>
                    <a:lumOff val="40000"/>
                  </a:schemeClr>
                </a:solidFill>
              </a:rPr>
              <a:t>Elvis’s Style of Music</a:t>
            </a:r>
            <a:endParaRPr lang="en-US" dirty="0">
              <a:solidFill>
                <a:schemeClr val="accent4">
                  <a:lumMod val="60000"/>
                  <a:lumOff val="40000"/>
                </a:schemeClr>
              </a:solidFill>
            </a:endParaRPr>
          </a:p>
        </p:txBody>
      </p:sp>
      <p:sp>
        <p:nvSpPr>
          <p:cNvPr id="3" name="Content Placeholder 2"/>
          <p:cNvSpPr>
            <a:spLocks noGrp="1"/>
          </p:cNvSpPr>
          <p:nvPr>
            <p:ph idx="1"/>
          </p:nvPr>
        </p:nvSpPr>
        <p:spPr>
          <a:xfrm>
            <a:off x="0" y="838200"/>
            <a:ext cx="9144000" cy="6019800"/>
          </a:xfrm>
          <a:solidFill>
            <a:schemeClr val="accent4">
              <a:lumMod val="60000"/>
              <a:lumOff val="40000"/>
            </a:schemeClr>
          </a:solidFill>
        </p:spPr>
        <p:txBody>
          <a:bodyPr>
            <a:normAutofit lnSpcReduction="10000"/>
          </a:bodyPr>
          <a:lstStyle/>
          <a:p>
            <a:r>
              <a:rPr lang="en-US" sz="2800" dirty="0" smtClean="0"/>
              <a:t>Elvis drew from country and western, bluegrass, R&amp;B, and gos</a:t>
            </a:r>
            <a:r>
              <a:rPr lang="en-US" sz="2800" dirty="0" smtClean="0"/>
              <a:t>pel for his musical style</a:t>
            </a:r>
          </a:p>
          <a:p>
            <a:r>
              <a:rPr lang="en-US" sz="2800" dirty="0" smtClean="0"/>
              <a:t>His style made teens want to dance closer and in a more sexual fashion</a:t>
            </a:r>
          </a:p>
          <a:p>
            <a:r>
              <a:rPr lang="en-US" sz="2800" dirty="0" smtClean="0"/>
              <a:t>He was nicknamed “Elvis the Pelvis”</a:t>
            </a:r>
          </a:p>
          <a:p>
            <a:r>
              <a:rPr lang="en-US" sz="2800" dirty="0" smtClean="0"/>
              <a:t>He had a “daringly sexual performing style” (LaBlanc)</a:t>
            </a:r>
          </a:p>
          <a:p>
            <a:r>
              <a:rPr lang="en-US" sz="2800" dirty="0" smtClean="0"/>
              <a:t>Presley’s dancing was loose and passionate; it was said to be suggestive and led to teen promiscuity</a:t>
            </a:r>
          </a:p>
          <a:p>
            <a:r>
              <a:rPr lang="en-US" sz="2800" dirty="0" smtClean="0"/>
              <a:t>In his 1956 performance on the </a:t>
            </a:r>
            <a:r>
              <a:rPr lang="en-US" sz="2800" i="1" dirty="0" smtClean="0"/>
              <a:t>Ed Sullivan Show,</a:t>
            </a:r>
            <a:r>
              <a:rPr lang="en-US" sz="2800" dirty="0" smtClean="0"/>
              <a:t> Presley was only shot from the waist up by cameras because many Americans thought his hip gyrations were inappropriate</a:t>
            </a:r>
          </a:p>
          <a:p>
            <a:r>
              <a:rPr lang="en-US" sz="2800" dirty="0" smtClean="0"/>
              <a:t>His dancing was said to be the symbol of awakening female sexuality</a:t>
            </a:r>
            <a:endParaRPr lang="en-US" sz="2800" dirty="0"/>
          </a:p>
        </p:txBody>
      </p:sp>
    </p:spTree>
  </p:cSld>
  <p:clrMapOvr>
    <a:masterClrMapping/>
  </p:clrMapOvr>
  <p:transition spd="slow">
    <p:strips dir="ru"/>
    <p:sndAc>
      <p:stSnd>
        <p:snd r:embed="rId3" name="wind.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2000"/>
                                        <p:tgtEl>
                                          <p:spTgt spid="3">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2000"/>
                                        <p:tgtEl>
                                          <p:spTgt spid="3">
                                            <p:txEl>
                                              <p:pRg st="3" end="3"/>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2000"/>
                                        <p:tgtEl>
                                          <p:spTgt spid="3">
                                            <p:txEl>
                                              <p:pRg st="5" end="5"/>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allAtOnce"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Black and White</a:t>
            </a:r>
            <a:endParaRPr lang="en-US" dirty="0"/>
          </a:p>
        </p:txBody>
      </p:sp>
      <p:sp>
        <p:nvSpPr>
          <p:cNvPr id="3" name="Content Placeholder 2"/>
          <p:cNvSpPr>
            <a:spLocks noGrp="1"/>
          </p:cNvSpPr>
          <p:nvPr>
            <p:ph sz="half" idx="1"/>
          </p:nvPr>
        </p:nvSpPr>
        <p:spPr>
          <a:xfrm>
            <a:off x="0" y="914400"/>
            <a:ext cx="6477000" cy="5715000"/>
          </a:xfrm>
        </p:spPr>
        <p:txBody>
          <a:bodyPr>
            <a:normAutofit fontScale="92500"/>
          </a:bodyPr>
          <a:lstStyle/>
          <a:p>
            <a:r>
              <a:rPr lang="en-US" dirty="0" smtClean="0"/>
              <a:t>Elvis “bridged the gap between so-called white music and black music” (Cramer).</a:t>
            </a:r>
          </a:p>
          <a:p>
            <a:r>
              <a:rPr lang="en-US" dirty="0" smtClean="0"/>
              <a:t>Elvis worked with many prominent African American artists such as BBKing (at right)</a:t>
            </a:r>
          </a:p>
          <a:p>
            <a:r>
              <a:rPr lang="en-US" dirty="0" smtClean="0"/>
              <a:t>His style of music appealed to both whites and blacks</a:t>
            </a:r>
          </a:p>
          <a:p>
            <a:r>
              <a:rPr lang="en-US" dirty="0" smtClean="0"/>
              <a:t>His concerts were  desegregated; black and white teens danced and listened to Elvis together</a:t>
            </a:r>
          </a:p>
          <a:p>
            <a:r>
              <a:rPr lang="en-US" dirty="0" smtClean="0"/>
              <a:t>His style of music as well as his appearance faded the lines between white and black</a:t>
            </a:r>
          </a:p>
          <a:p>
            <a:r>
              <a:rPr lang="en-US" dirty="0" smtClean="0"/>
              <a:t>The South began to slowly change  and desegregation spread across the country</a:t>
            </a:r>
          </a:p>
        </p:txBody>
      </p:sp>
      <p:pic>
        <p:nvPicPr>
          <p:cNvPr id="5" name="Content Placeholder 4" descr="rare_bbking-claudiaivy.jpg"/>
          <p:cNvPicPr>
            <a:picLocks noGrp="1" noChangeAspect="1"/>
          </p:cNvPicPr>
          <p:nvPr>
            <p:ph sz="half" idx="2"/>
          </p:nvPr>
        </p:nvPicPr>
        <p:blipFill>
          <a:blip r:embed="rId4" cstate="print"/>
          <a:stretch>
            <a:fillRect/>
          </a:stretch>
        </p:blipFill>
        <p:spPr>
          <a:xfrm>
            <a:off x="6477000" y="1752600"/>
            <a:ext cx="2667000" cy="3902765"/>
          </a:xfrm>
        </p:spPr>
      </p:pic>
    </p:spTree>
  </p:cSld>
  <p:clrMapOvr>
    <a:masterClrMapping/>
  </p:clrMapOvr>
  <p:transition>
    <p:dissolve/>
    <p:sndAc>
      <p:stSnd>
        <p:snd r:embed="rId3" name="suctio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2000"/>
                                        <p:tgtEl>
                                          <p:spTgt spid="3">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157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248400" cy="838200"/>
          </a:xfrm>
        </p:spPr>
        <p:txBody>
          <a:bodyPr>
            <a:normAutofit/>
          </a:bodyPr>
          <a:lstStyle/>
          <a:p>
            <a:pPr algn="ctr"/>
            <a:r>
              <a:rPr lang="en-US" sz="4000" dirty="0" smtClean="0"/>
              <a:t>Elvis and His Appearance</a:t>
            </a:r>
            <a:endParaRPr lang="en-US" sz="4000" dirty="0"/>
          </a:p>
        </p:txBody>
      </p:sp>
      <p:sp>
        <p:nvSpPr>
          <p:cNvPr id="4" name="Text Placeholder 3"/>
          <p:cNvSpPr>
            <a:spLocks noGrp="1"/>
          </p:cNvSpPr>
          <p:nvPr>
            <p:ph type="body" sz="half" idx="2"/>
          </p:nvPr>
        </p:nvSpPr>
        <p:spPr>
          <a:xfrm>
            <a:off x="152400" y="914400"/>
            <a:ext cx="5638800" cy="5943600"/>
          </a:xfrm>
        </p:spPr>
        <p:txBody>
          <a:bodyPr>
            <a:noAutofit/>
          </a:bodyPr>
          <a:lstStyle/>
          <a:p>
            <a:pPr>
              <a:buFont typeface="Arial" pitchFamily="34" charset="0"/>
              <a:buChar char="•"/>
            </a:pPr>
            <a:r>
              <a:rPr lang="en-US" sz="2400" dirty="0" smtClean="0"/>
              <a:t>Elvis’s clothing reflected the changing teen image</a:t>
            </a:r>
          </a:p>
          <a:p>
            <a:pPr>
              <a:buFont typeface="Arial" pitchFamily="34" charset="0"/>
              <a:buChar char="•"/>
            </a:pPr>
            <a:r>
              <a:rPr lang="en-US" sz="2400" dirty="0" smtClean="0"/>
              <a:t>He wore clothing bought from stores that tailored to African Americans</a:t>
            </a:r>
          </a:p>
          <a:p>
            <a:pPr>
              <a:buFont typeface="Arial" pitchFamily="34" charset="0"/>
              <a:buChar char="•"/>
            </a:pPr>
            <a:r>
              <a:rPr lang="en-US" sz="2400" dirty="0" smtClean="0"/>
              <a:t>He wore tight-fitted black leather suits and motorcycle/gang jackets</a:t>
            </a:r>
          </a:p>
          <a:p>
            <a:pPr>
              <a:buFont typeface="Arial" pitchFamily="34" charset="0"/>
              <a:buChar char="•"/>
            </a:pPr>
            <a:r>
              <a:rPr lang="en-US" sz="2400" dirty="0" smtClean="0"/>
              <a:t>His hair was dramatically combed back; some saw his ‘long’, loose hair as a symbol of rebellion</a:t>
            </a:r>
          </a:p>
          <a:p>
            <a:pPr>
              <a:buFont typeface="Arial" pitchFamily="34" charset="0"/>
              <a:buChar char="•"/>
            </a:pPr>
            <a:r>
              <a:rPr lang="en-US" sz="2400" dirty="0" smtClean="0"/>
              <a:t>White teens wanted to wear ‘black‘ clothing; they wanted to look more like Elvis</a:t>
            </a:r>
          </a:p>
          <a:p>
            <a:pPr>
              <a:buFont typeface="Arial" pitchFamily="34" charset="0"/>
              <a:buChar char="•"/>
            </a:pPr>
            <a:r>
              <a:rPr lang="en-US" sz="2400" dirty="0" smtClean="0"/>
              <a:t>Parents feared that their kids would end up in gangs because they wore ‘gang’ apparel </a:t>
            </a:r>
            <a:endParaRPr lang="en-US" sz="2400" dirty="0"/>
          </a:p>
        </p:txBody>
      </p:sp>
      <p:pic>
        <p:nvPicPr>
          <p:cNvPr id="6" name="Picture 5" descr="elvis-hair.jpg"/>
          <p:cNvPicPr>
            <a:picLocks noChangeAspect="1"/>
          </p:cNvPicPr>
          <p:nvPr/>
        </p:nvPicPr>
        <p:blipFill>
          <a:blip r:embed="rId4" cstate="print"/>
          <a:stretch>
            <a:fillRect/>
          </a:stretch>
        </p:blipFill>
        <p:spPr>
          <a:xfrm>
            <a:off x="5791200" y="1676400"/>
            <a:ext cx="3352800" cy="3745048"/>
          </a:xfrm>
          <a:prstGeom prst="rect">
            <a:avLst/>
          </a:prstGeom>
        </p:spPr>
      </p:pic>
    </p:spTree>
  </p:cSld>
  <p:clrMapOvr>
    <a:masterClrMapping/>
  </p:clrMapOvr>
  <p:transition spd="slow">
    <p:wheel spokes="8"/>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fade">
                                      <p:cBhvr>
                                        <p:cTn id="15" dur="2000"/>
                                        <p:tgtEl>
                                          <p:spTgt spid="4">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fade">
                                      <p:cBhvr>
                                        <p:cTn id="18" dur="2000"/>
                                        <p:tgtEl>
                                          <p:spTgt spid="4">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2000"/>
                                        <p:tgtEl>
                                          <p:spTgt spid="4">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fade">
                                      <p:cBhvr>
                                        <p:cTn id="24" dur="2000"/>
                                        <p:tgtEl>
                                          <p:spTgt spid="4">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20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rgbClr val="F9B073"/>
          </a:solidFill>
        </p:spPr>
        <p:txBody>
          <a:bodyPr/>
          <a:lstStyle/>
          <a:p>
            <a:r>
              <a:rPr lang="en-US" dirty="0" smtClean="0"/>
              <a:t>“Jailhouse Rock”</a:t>
            </a:r>
            <a:endParaRPr lang="en-US" dirty="0"/>
          </a:p>
        </p:txBody>
      </p:sp>
      <p:pic>
        <p:nvPicPr>
          <p:cNvPr id="6" name="Content Placeholder 5" descr="voc_arts_music_rock_roll_1_pic_presley_jail.jpg"/>
          <p:cNvPicPr>
            <a:picLocks noGrp="1" noChangeAspect="1"/>
          </p:cNvPicPr>
          <p:nvPr>
            <p:ph sz="half" idx="2"/>
          </p:nvPr>
        </p:nvPicPr>
        <p:blipFill>
          <a:blip r:embed="rId4" cstate="print"/>
          <a:stretch>
            <a:fillRect/>
          </a:stretch>
        </p:blipFill>
        <p:spPr>
          <a:xfrm>
            <a:off x="4267200" y="1219201"/>
            <a:ext cx="4876800" cy="5638800"/>
          </a:xfrm>
        </p:spPr>
      </p:pic>
      <p:sp>
        <p:nvSpPr>
          <p:cNvPr id="7" name="TextBox 6"/>
          <p:cNvSpPr txBox="1"/>
          <p:nvPr/>
        </p:nvSpPr>
        <p:spPr>
          <a:xfrm>
            <a:off x="7315200" y="0"/>
            <a:ext cx="1828800" cy="1200329"/>
          </a:xfrm>
          <a:prstGeom prst="rect">
            <a:avLst/>
          </a:prstGeom>
          <a:noFill/>
        </p:spPr>
        <p:txBody>
          <a:bodyPr wrap="square" rtlCol="0">
            <a:spAutoFit/>
          </a:bodyPr>
          <a:lstStyle/>
          <a:p>
            <a:pPr algn="ctr"/>
            <a:r>
              <a:rPr lang="en-US" dirty="0" smtClean="0">
                <a:hlinkClick r:id="rId5"/>
              </a:rPr>
              <a:t>http://www.youtube.com/watch?v=tpzV_0l5ILI</a:t>
            </a:r>
            <a:endParaRPr lang="en-US" dirty="0" smtClean="0"/>
          </a:p>
          <a:p>
            <a:endParaRPr lang="en-US" dirty="0"/>
          </a:p>
        </p:txBody>
      </p:sp>
      <p:pic>
        <p:nvPicPr>
          <p:cNvPr id="9" name="Content Placeholder 8" descr="elvis-presley-hound-dog.jpg"/>
          <p:cNvPicPr>
            <a:picLocks noGrp="1" noChangeAspect="1"/>
          </p:cNvPicPr>
          <p:nvPr>
            <p:ph sz="half" idx="1"/>
          </p:nvPr>
        </p:nvPicPr>
        <p:blipFill>
          <a:blip r:embed="rId6" cstate="print"/>
          <a:stretch>
            <a:fillRect/>
          </a:stretch>
        </p:blipFill>
        <p:spPr>
          <a:xfrm>
            <a:off x="0" y="1219200"/>
            <a:ext cx="4267200" cy="5638800"/>
          </a:xfrm>
        </p:spPr>
      </p:pic>
      <p:sp>
        <p:nvSpPr>
          <p:cNvPr id="8" name="TextBox 7"/>
          <p:cNvSpPr txBox="1"/>
          <p:nvPr/>
        </p:nvSpPr>
        <p:spPr>
          <a:xfrm>
            <a:off x="0" y="1143000"/>
            <a:ext cx="9144000" cy="5715000"/>
          </a:xfrm>
          <a:prstGeom prst="rect">
            <a:avLst/>
          </a:prstGeom>
          <a:solidFill>
            <a:srgbClr val="F9B073"/>
          </a:solidFill>
        </p:spPr>
        <p:txBody>
          <a:bodyPr wrap="square" rtlCol="0">
            <a:spAutoFit/>
          </a:bodyPr>
          <a:lstStyle/>
          <a:p>
            <a:pPr>
              <a:buFont typeface="Arial" pitchFamily="34" charset="0"/>
              <a:buChar char="•"/>
            </a:pPr>
            <a:r>
              <a:rPr lang="en-US" sz="2800" dirty="0" smtClean="0"/>
              <a:t>His song lyrics contained emotions never before expressed in music of this period</a:t>
            </a:r>
          </a:p>
          <a:p>
            <a:pPr>
              <a:buFont typeface="Arial" pitchFamily="34" charset="0"/>
              <a:buChar char="•"/>
            </a:pPr>
            <a:r>
              <a:rPr lang="en-US" sz="2800" dirty="0" smtClean="0"/>
              <a:t>“Jailhouse Rock” is a song written to get teens to dance and listen to Rock ‘n’ Roll;  it is a rebellious song</a:t>
            </a:r>
          </a:p>
          <a:p>
            <a:pPr>
              <a:buFont typeface="Arial" pitchFamily="34" charset="0"/>
              <a:buChar char="•"/>
            </a:pPr>
            <a:r>
              <a:rPr lang="en-US" sz="2800" dirty="0" smtClean="0"/>
              <a:t>The setting of the song and music video is a jailhouse and the song talks about gangs and jailbreaks ; Elvis makes being in jail seem fun</a:t>
            </a:r>
          </a:p>
          <a:p>
            <a:pPr>
              <a:buFont typeface="Arial" pitchFamily="34" charset="0"/>
              <a:buChar char="•"/>
            </a:pPr>
            <a:r>
              <a:rPr lang="en-US" sz="2800" dirty="0" smtClean="0"/>
              <a:t>“Party in the county jail,” “prison band,” “let’s rock, everybody, let’s rock,” “dancin’ to the Jailhouse Rock, ” “no one’s lookin’ now’s our chance to make a break…I wanna stick around,” “everybody in the whole cell block was dancin’ to the Jailhouse Rock”</a:t>
            </a:r>
          </a:p>
          <a:p>
            <a:pPr>
              <a:buFont typeface="Arial" pitchFamily="34" charset="0"/>
              <a:buChar char="•"/>
            </a:pPr>
            <a:endParaRPr lang="en-US" sz="2800" dirty="0"/>
          </a:p>
        </p:txBody>
      </p:sp>
    </p:spTree>
  </p:cSld>
  <p:clrMapOvr>
    <a:masterClrMapping/>
  </p:clrMapOvr>
  <p:transition spd="slow">
    <p:comb/>
    <p:sndAc>
      <p:stSnd>
        <p:snd r:embed="rId3"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bg/>
                                          </p:spTgt>
                                        </p:tgtEl>
                                        <p:attrNameLst>
                                          <p:attrName>style.visibility</p:attrName>
                                        </p:attrNameLst>
                                      </p:cBhvr>
                                      <p:to>
                                        <p:strVal val="visible"/>
                                      </p:to>
                                    </p:set>
                                    <p:animEffect transition="in" filter="fade">
                                      <p:cBhvr>
                                        <p:cTn id="12" dur="2000"/>
                                        <p:tgtEl>
                                          <p:spTgt spid="8">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2000"/>
                                        <p:tgtEl>
                                          <p:spTgt spid="8">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1" end="1"/>
                                            </p:txEl>
                                          </p:spTgt>
                                        </p:tgtEl>
                                        <p:attrNameLst>
                                          <p:attrName>style.visibility</p:attrName>
                                        </p:attrNameLst>
                                      </p:cBhvr>
                                      <p:to>
                                        <p:strVal val="visible"/>
                                      </p:to>
                                    </p:set>
                                    <p:animEffect transition="in" filter="fade">
                                      <p:cBhvr>
                                        <p:cTn id="18" dur="2000"/>
                                        <p:tgtEl>
                                          <p:spTgt spid="8">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2000"/>
                                        <p:tgtEl>
                                          <p:spTgt spid="8">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3" end="3"/>
                                            </p:txEl>
                                          </p:spTgt>
                                        </p:tgtEl>
                                        <p:attrNameLst>
                                          <p:attrName>style.visibility</p:attrName>
                                        </p:attrNameLst>
                                      </p:cBhvr>
                                      <p:to>
                                        <p:strVal val="visible"/>
                                      </p:to>
                                    </p:set>
                                    <p:animEffect transition="in" filter="fade">
                                      <p:cBhvr>
                                        <p:cTn id="24" dur="20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4648200" cy="1143000"/>
          </a:xfrm>
          <a:solidFill>
            <a:schemeClr val="tx1">
              <a:lumMod val="75000"/>
              <a:lumOff val="25000"/>
            </a:schemeClr>
          </a:solidFill>
        </p:spPr>
        <p:txBody>
          <a:bodyPr/>
          <a:lstStyle/>
          <a:p>
            <a:r>
              <a:rPr lang="en-US" dirty="0" smtClean="0">
                <a:solidFill>
                  <a:srgbClr val="00B050"/>
                </a:solidFill>
              </a:rPr>
              <a:t>“Heartbreak Hotel”</a:t>
            </a:r>
            <a:endParaRPr lang="en-US" dirty="0">
              <a:solidFill>
                <a:srgbClr val="00B050"/>
              </a:solidFill>
            </a:endParaRPr>
          </a:p>
        </p:txBody>
      </p:sp>
      <p:sp>
        <p:nvSpPr>
          <p:cNvPr id="3" name="Content Placeholder 2"/>
          <p:cNvSpPr>
            <a:spLocks noGrp="1"/>
          </p:cNvSpPr>
          <p:nvPr>
            <p:ph idx="1"/>
          </p:nvPr>
        </p:nvSpPr>
        <p:spPr>
          <a:xfrm>
            <a:off x="0" y="990600"/>
            <a:ext cx="9144000" cy="5867400"/>
          </a:xfrm>
          <a:solidFill>
            <a:srgbClr val="00B050"/>
          </a:solidFill>
        </p:spPr>
        <p:txBody>
          <a:bodyPr>
            <a:normAutofit fontScale="92500" lnSpcReduction="10000"/>
          </a:bodyPr>
          <a:lstStyle/>
          <a:p>
            <a:r>
              <a:rPr lang="en-US" dirty="0" smtClean="0"/>
              <a:t>“Heartbreak Hotel” is a song about heart-ache and the pain of a bad break-up</a:t>
            </a:r>
          </a:p>
          <a:p>
            <a:r>
              <a:rPr lang="en-US" dirty="0" smtClean="0"/>
              <a:t>White singers did not usually write about the sadness life can have (drawn from gospel and R&amp;B)</a:t>
            </a:r>
          </a:p>
          <a:p>
            <a:r>
              <a:rPr lang="en-US" dirty="0" smtClean="0"/>
              <a:t>The song has words that are very sad and discuses the loneliness a person might feel after being dumped by the one they love</a:t>
            </a:r>
          </a:p>
          <a:p>
            <a:r>
              <a:rPr lang="en-US" dirty="0" smtClean="0"/>
              <a:t>“Since my baby left me,” “place to dwell,” “end of lonely street at Heartbreak Hotel,” “so lonely I could die,” “broken hearted lovers cry away their gloom,” “dressed in black,” “if your baby leaves you and you got a tale to tell just take a walk down lonely street to Heartbreak Hotel”</a:t>
            </a:r>
          </a:p>
        </p:txBody>
      </p:sp>
      <p:sp>
        <p:nvSpPr>
          <p:cNvPr id="4" name="TextBox 3"/>
          <p:cNvSpPr txBox="1"/>
          <p:nvPr/>
        </p:nvSpPr>
        <p:spPr>
          <a:xfrm>
            <a:off x="0" y="0"/>
            <a:ext cx="1828800" cy="1200329"/>
          </a:xfrm>
          <a:prstGeom prst="rect">
            <a:avLst/>
          </a:prstGeom>
          <a:noFill/>
        </p:spPr>
        <p:txBody>
          <a:bodyPr wrap="square" rtlCol="0">
            <a:spAutoFit/>
          </a:bodyPr>
          <a:lstStyle/>
          <a:p>
            <a:pPr algn="ctr"/>
            <a:r>
              <a:rPr lang="en-US" dirty="0" smtClean="0">
                <a:solidFill>
                  <a:srgbClr val="00B050"/>
                </a:solidFill>
              </a:rPr>
              <a:t>http://www.youtube.com/watch?v=5iycWGvpih4</a:t>
            </a:r>
          </a:p>
          <a:p>
            <a:endParaRPr lang="en-US" dirty="0"/>
          </a:p>
        </p:txBody>
      </p:sp>
    </p:spTree>
  </p:cSld>
  <p:clrMapOvr>
    <a:masterClrMapping/>
  </p:clrMapOvr>
  <p:transition spd="slow">
    <p:circle/>
    <p:sndAc>
      <p:stSnd>
        <p:snd r:embed="rId3" name="bomb.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20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2000"/>
                                        <p:tgtEl>
                                          <p:spTgt spid="3">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2000"/>
                                        <p:tgtEl>
                                          <p:spTgt spid="3">
                                            <p:txEl>
                                              <p:pRg st="1" end="1"/>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allAtOnce"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l="-7000" r="-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rgbClr val="00B0F0"/>
                </a:solidFill>
              </a:rPr>
              <a:t>   “Love Me Tender”</a:t>
            </a:r>
            <a:endParaRPr lang="en-US" dirty="0">
              <a:solidFill>
                <a:srgbClr val="00B0F0"/>
              </a:solidFill>
            </a:endParaRPr>
          </a:p>
        </p:txBody>
      </p:sp>
      <p:sp>
        <p:nvSpPr>
          <p:cNvPr id="3" name="Content Placeholder 2"/>
          <p:cNvSpPr>
            <a:spLocks noGrp="1"/>
          </p:cNvSpPr>
          <p:nvPr>
            <p:ph idx="1"/>
          </p:nvPr>
        </p:nvSpPr>
        <p:spPr>
          <a:xfrm>
            <a:off x="0" y="1066800"/>
            <a:ext cx="9144000" cy="5791200"/>
          </a:xfrm>
          <a:solidFill>
            <a:srgbClr val="00B0F0"/>
          </a:solidFill>
        </p:spPr>
        <p:txBody>
          <a:bodyPr/>
          <a:lstStyle/>
          <a:p>
            <a:r>
              <a:rPr lang="en-US" dirty="0" smtClean="0"/>
              <a:t>“Love Me Tender” is the name of Elvis’s first featured film and is the title of the theme song for that movie</a:t>
            </a:r>
          </a:p>
          <a:p>
            <a:r>
              <a:rPr lang="en-US" dirty="0" smtClean="0"/>
              <a:t>The lyrics to the song are very sensitive and touching</a:t>
            </a:r>
          </a:p>
          <a:p>
            <a:r>
              <a:rPr lang="en-US" dirty="0" smtClean="0"/>
              <a:t>“Love me tender, love me sweet, never let me go,” “made my life complete,” “love me true,” “I love you and I always will,” “love me long, take me to your heart,” “we’ll never part,” “love me dear, tell me you are mine,” “till the end of time”</a:t>
            </a:r>
            <a:endParaRPr lang="en-US" dirty="0"/>
          </a:p>
        </p:txBody>
      </p:sp>
      <p:sp>
        <p:nvSpPr>
          <p:cNvPr id="5" name="TextBox 4"/>
          <p:cNvSpPr txBox="1"/>
          <p:nvPr/>
        </p:nvSpPr>
        <p:spPr>
          <a:xfrm>
            <a:off x="7086600" y="152400"/>
            <a:ext cx="1905000" cy="1477328"/>
          </a:xfrm>
          <a:prstGeom prst="rect">
            <a:avLst/>
          </a:prstGeom>
          <a:noFill/>
        </p:spPr>
        <p:txBody>
          <a:bodyPr wrap="square" rtlCol="0">
            <a:spAutoFit/>
          </a:bodyPr>
          <a:lstStyle/>
          <a:p>
            <a:pPr algn="ctr"/>
            <a:r>
              <a:rPr lang="en-US" dirty="0" smtClean="0">
                <a:solidFill>
                  <a:srgbClr val="00B0F0"/>
                </a:solidFill>
              </a:rPr>
              <a:t>http://www.youtube.com/watch?v=HZBUb0ElnNY&amp;feature=related</a:t>
            </a:r>
          </a:p>
          <a:p>
            <a:pPr algn="ctr"/>
            <a:endParaRPr lang="en-US" dirty="0"/>
          </a:p>
        </p:txBody>
      </p:sp>
    </p:spTree>
  </p:cSld>
  <p:clrMapOvr>
    <a:masterClrMapping/>
  </p:clrMapOvr>
  <p:transition>
    <p:split orient="vert"/>
    <p:sndAc>
      <p:stSnd>
        <p:snd r:embed="rId3"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2000"/>
                                        <p:tgtEl>
                                          <p:spTgt spid="3">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882</TotalTime>
  <Words>1576</Words>
  <Application>Microsoft Office PowerPoint</Application>
  <PresentationFormat>On-screen Show (4:3)</PresentationFormat>
  <Paragraphs>118</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Elvis Presley</vt:lpstr>
      <vt:lpstr>“The King of Rock and Roll”</vt:lpstr>
      <vt:lpstr>Background Information</vt:lpstr>
      <vt:lpstr>Elvis’s Style of Music</vt:lpstr>
      <vt:lpstr>Black and White</vt:lpstr>
      <vt:lpstr>Elvis and His Appearance</vt:lpstr>
      <vt:lpstr>“Jailhouse Rock”</vt:lpstr>
      <vt:lpstr>“Heartbreak Hotel”</vt:lpstr>
      <vt:lpstr>   “Love Me Tender”</vt:lpstr>
      <vt:lpstr>Elvis and the Status Quo</vt:lpstr>
      <vt:lpstr>Image Citations </vt:lpstr>
      <vt:lpstr>BIBLIOGRAPHY</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Leann</dc:creator>
  <cp:lastModifiedBy>Leann</cp:lastModifiedBy>
  <cp:revision>72</cp:revision>
  <dcterms:created xsi:type="dcterms:W3CDTF">2010-06-03T19:34:53Z</dcterms:created>
  <dcterms:modified xsi:type="dcterms:W3CDTF">2010-06-10T06:31:55Z</dcterms:modified>
</cp:coreProperties>
</file>